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774" r:id="rId2"/>
  </p:sldMasterIdLst>
  <p:notesMasterIdLst>
    <p:notesMasterId r:id="rId32"/>
  </p:notesMasterIdLst>
  <p:handoutMasterIdLst>
    <p:handoutMasterId r:id="rId33"/>
  </p:handoutMasterIdLst>
  <p:sldIdLst>
    <p:sldId id="438" r:id="rId3"/>
    <p:sldId id="462" r:id="rId4"/>
    <p:sldId id="465" r:id="rId5"/>
    <p:sldId id="467" r:id="rId6"/>
    <p:sldId id="469" r:id="rId7"/>
    <p:sldId id="470" r:id="rId8"/>
    <p:sldId id="468" r:id="rId9"/>
    <p:sldId id="484" r:id="rId10"/>
    <p:sldId id="485" r:id="rId11"/>
    <p:sldId id="486" r:id="rId12"/>
    <p:sldId id="488" r:id="rId13"/>
    <p:sldId id="487" r:id="rId14"/>
    <p:sldId id="489" r:id="rId15"/>
    <p:sldId id="490" r:id="rId16"/>
    <p:sldId id="474" r:id="rId17"/>
    <p:sldId id="491" r:id="rId18"/>
    <p:sldId id="476" r:id="rId19"/>
    <p:sldId id="466" r:id="rId20"/>
    <p:sldId id="475" r:id="rId21"/>
    <p:sldId id="478" r:id="rId22"/>
    <p:sldId id="492" r:id="rId23"/>
    <p:sldId id="471" r:id="rId24"/>
    <p:sldId id="477" r:id="rId25"/>
    <p:sldId id="472" r:id="rId26"/>
    <p:sldId id="482" r:id="rId27"/>
    <p:sldId id="480" r:id="rId28"/>
    <p:sldId id="481" r:id="rId29"/>
    <p:sldId id="483" r:id="rId30"/>
    <p:sldId id="473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740A"/>
    <a:srgbClr val="600000"/>
    <a:srgbClr val="36FF37"/>
    <a:srgbClr val="2987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16808F-2CBB-4CBC-BDC1-9751BC1BE574}" v="42" dt="2020-04-17T20:22:53.1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4" autoAdjust="0"/>
    <p:restoredTop sz="95107" autoAdjust="0"/>
  </p:normalViewPr>
  <p:slideViewPr>
    <p:cSldViewPr>
      <p:cViewPr varScale="1">
        <p:scale>
          <a:sx n="89" d="100"/>
          <a:sy n="89" d="100"/>
        </p:scale>
        <p:origin x="66" y="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304" y="-6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6A1F84-92E0-B549-BE4F-92E239AA993A}" type="datetime1">
              <a:rPr lang="en-US" smtClean="0"/>
              <a:t>5/10/2020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© 2017 Pearson Education, Inc., Hoboken, NJ.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B02766-913B-814E-B3C1-678F4BDB3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85564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44D5EFE-478A-AB44-AF91-783C7E33BFEB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F781F4-099F-4112-9B1E-8A4E416391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61173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632D0-D005-4C14-97FA-5742BC2C0E09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246AB-72DE-4829-A3EE-183283F17E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900D1-CA60-4AA3-BA35-C01D332AAA00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BAF33-582B-4B0D-B27A-32E91EEEB0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81BF0-EE26-4C75-882B-F6BC339BC21C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35F4E-BD93-49E1-84D0-363BA31979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B899C7-F884-4E6D-A276-BB8579093A38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67C90-D8D8-4A11-9BC3-E7451ACC5E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95C2FC-F13D-4E17-BD3E-FE5CF4E973D3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67C90-D8D8-4A11-9BC3-E7451ACC5E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BE29DD-81D4-4B00-8B76-669F35BAD5FD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67C90-D8D8-4A11-9BC3-E7451ACC5E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E94AF2-AE22-4181-B1FA-9C57F9FDD3A5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F246AB-72DE-4829-A3EE-183283F17E5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B8790B-5DDD-43C0-B879-3273205D4B55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217303-0E5B-4E24-BCA3-62F5881C102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56DD35-0107-4822-A70B-090C588C365E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F17966-739A-4E4E-BEF8-5E9D65CAA6D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288867-DFB2-4002-B3B4-30A41CF77AB4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B75778-597E-43D2-A71E-341C60964EE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14D30C-42E7-47C5-844B-E0FA60D5230B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71189-8D0B-455A-87B2-3A89DCBF68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2ABB5-D554-4F17-A8F4-3E069AC59C2B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7303-0E5B-4E24-BCA3-62F5881C10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093C3B-CF60-49C5-9BC8-EBAF3FD4F4D6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D2254-A369-4EE7-927D-AE71362307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6B2E0D-7E03-4274-B9D7-02777ADC942E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69E04E-7B9E-40CB-AECA-9BEEF7D4B1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9E982C-8B3B-467C-A9FA-611981C25A2B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175EC1-C65E-447A-8CAE-CC74F724346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549E27-169B-47B5-8C71-2B0A7D8CD937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94A6BC3C-EF4C-4932-8208-7FBB5701A0A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1B6DB5-F1FE-4BBC-8A7C-7A85D7C4F053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2BAF33-582B-4B0D-B27A-32E91EEEB04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F163BE-5680-4CF7-94F5-B71A91478A3E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835F4E-BD93-49E1-84D0-363BA31979D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D5437-6DA9-4227-B9C0-E3B470E40609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17966-739A-4E4E-BEF8-5E9D65CAA6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4EA64-6798-41D2-BF5A-669EEBF70DA8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75778-597E-43D2-A71E-341C60964E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9CB48-19D3-4F14-BFF6-4AE997FC1BDE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71189-8D0B-455A-87B2-3A89DCBF68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B95C2-51C7-4489-AF9E-1B144481850F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D2254-A369-4EE7-927D-AE71362307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8C6B8-BF70-4B54-920B-C68A12AB111D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9E04E-7B9E-40CB-AECA-9BEEF7D4B1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CA4CF-0C08-433D-9D1E-448E414A7DF7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75EC1-C65E-447A-8CAE-CC74F72434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0D8E5-578A-4EC6-96B3-BAD6A2D95000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6BC3C-EF4C-4932-8208-7FBB5701A0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883B06-EB4A-4BF2-A925-EDF178E1B3FB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9DAB5F-4C32-47E8-A254-E438E2D0D3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56" r:id="rId12"/>
    <p:sldLayoutId id="2147483757" r:id="rId13"/>
    <p:sldLayoutId id="2147483758" r:id="rId14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8057986-B967-4F10-80ED-13506FD50440}" type="datetime1">
              <a:rPr lang="en-US" smtClean="0"/>
              <a:t>5/10/2020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69DAB5F-4C32-47E8-A254-E438E2D0D3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ackerearth.com/blog/developers/dijkstras-bankers-algorithm-detailed-explaination/" TargetMode="Externa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aeldung.com/java-dining-philoshophers" TargetMode="Externa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denninginstitute.com/modules/ipc/purple/prodmon.html" TargetMode="External"/><Relationship Id="rId2" Type="http://schemas.openxmlformats.org/officeDocument/2006/relationships/hyperlink" Target="https://www.geeksforgeeks.org/producer-consumer-problem-using-semaphores-set-1/" TargetMode="Externa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utorialspoint.com/readers-writers-problem" TargetMode="Externa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deadlockempire.github.io/" TargetMode="Externa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3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Operating System Concurrency</a:t>
            </a:r>
          </a:p>
        </p:txBody>
      </p:sp>
    </p:spTree>
    <p:extLst>
      <p:ext uri="{BB962C8B-B14F-4D97-AF65-F5344CB8AC3E}">
        <p14:creationId xmlns:p14="http://schemas.microsoft.com/office/powerpoint/2010/main" val="3133326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8EF12-290D-40D8-A674-E0C52D3E5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Deadlock Avoidance Example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2A265F2-80D6-4080-B0E1-498F57679D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8675106"/>
              </p:ext>
            </p:extLst>
          </p:nvPr>
        </p:nvGraphicFramePr>
        <p:xfrm>
          <a:off x="457200" y="1935163"/>
          <a:ext cx="8229600" cy="3033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2774188927"/>
                    </a:ext>
                  </a:extLst>
                </a:gridCol>
                <a:gridCol w="2606040">
                  <a:extLst>
                    <a:ext uri="{9D8B030D-6E8A-4147-A177-3AD203B41FA5}">
                      <a16:colId xmlns:a16="http://schemas.microsoft.com/office/drawing/2014/main" val="273074246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511131378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15566694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36627779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Task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169093"/>
                  </a:ext>
                </a:extLst>
              </a:tr>
              <a:tr h="437197">
                <a:tc>
                  <a:txBody>
                    <a:bodyPr/>
                    <a:lstStyle/>
                    <a:p>
                      <a:r>
                        <a:rPr lang="en-US" dirty="0"/>
                        <a:t>A1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Request 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Request R2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343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Obtain 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Obtain R2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826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Perform 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Request R1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02228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Request 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Obtain R1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528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Perform 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715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Obtain 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37869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Perform 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52726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1335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9E9DA-81AA-4652-BBE9-9B4C4F625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Conditions for Deadlock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2BFC68-2680-43E3-96F3-9D8205E379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" indent="0">
              <a:buNone/>
            </a:pPr>
            <a:r>
              <a:rPr lang="en-US" dirty="0"/>
              <a:t>Three conditions must exist for deadlock to be possible:</a:t>
            </a:r>
          </a:p>
          <a:p>
            <a:pPr lvl="1"/>
            <a:r>
              <a:rPr lang="en-US" dirty="0"/>
              <a:t>Mutual Exclusion</a:t>
            </a:r>
          </a:p>
          <a:p>
            <a:pPr lvl="2"/>
            <a:r>
              <a:rPr lang="en-US" dirty="0"/>
              <a:t>Only one process may use a resource at a time</a:t>
            </a:r>
          </a:p>
          <a:p>
            <a:pPr lvl="1"/>
            <a:r>
              <a:rPr lang="en-US" dirty="0"/>
              <a:t>Hold and wait</a:t>
            </a:r>
          </a:p>
          <a:p>
            <a:pPr lvl="2"/>
            <a:r>
              <a:rPr lang="en-US" dirty="0"/>
              <a:t>A process holds allocated resources while waiting for other resources; avoid by requiring all resources before granting</a:t>
            </a:r>
          </a:p>
          <a:p>
            <a:pPr lvl="1"/>
            <a:r>
              <a:rPr lang="en-US" dirty="0"/>
              <a:t>Lack of pre-emption</a:t>
            </a:r>
          </a:p>
          <a:p>
            <a:pPr lvl="2"/>
            <a:r>
              <a:rPr lang="en-NZ" dirty="0"/>
              <a:t>No resource can be removed from a process holding it; avoid by reallocating resources of a process that cannot get all resources</a:t>
            </a:r>
            <a:endParaRPr lang="en-US" dirty="0"/>
          </a:p>
          <a:p>
            <a:r>
              <a:rPr lang="en-US" dirty="0"/>
              <a:t>This condition is required for deadlock to occur:</a:t>
            </a:r>
          </a:p>
          <a:p>
            <a:pPr lvl="1"/>
            <a:r>
              <a:rPr lang="en-US" dirty="0"/>
              <a:t>Circular Wait</a:t>
            </a:r>
          </a:p>
          <a:p>
            <a:pPr lvl="2"/>
            <a:r>
              <a:rPr lang="en-US" dirty="0"/>
              <a:t>A chain of processes exists where each process holds at least one resource needed by the next process in the chain; have order of how types of resources are allocated</a:t>
            </a:r>
          </a:p>
        </p:txBody>
      </p:sp>
    </p:spTree>
    <p:extLst>
      <p:ext uri="{BB962C8B-B14F-4D97-AF65-F5344CB8AC3E}">
        <p14:creationId xmlns:p14="http://schemas.microsoft.com/office/powerpoint/2010/main" val="2126226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CE4DC-0239-4476-948D-512E4871E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Approaches to Deadlock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B3C0F-2EEB-4A4E-BD06-C0DB672800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Deadlock detection</a:t>
            </a:r>
          </a:p>
          <a:p>
            <a:pPr lvl="2"/>
            <a:r>
              <a:rPr lang="en-US" dirty="0"/>
              <a:t>Grant resource requests when possible, but periodically check for the presence of deadlock and take action to recover</a:t>
            </a:r>
          </a:p>
          <a:p>
            <a:r>
              <a:rPr lang="en-US" b="1" dirty="0">
                <a:solidFill>
                  <a:schemeClr val="accent1"/>
                </a:solidFill>
              </a:rPr>
              <a:t>Deadlock avoidance</a:t>
            </a:r>
          </a:p>
          <a:p>
            <a:pPr lvl="2"/>
            <a:r>
              <a:rPr lang="en-US" dirty="0"/>
              <a:t>Do not grant a resource request if this allocation might lead to deadlock</a:t>
            </a:r>
          </a:p>
          <a:p>
            <a:r>
              <a:rPr lang="en-US" b="1" dirty="0">
                <a:solidFill>
                  <a:schemeClr val="accent1"/>
                </a:solidFill>
              </a:rPr>
              <a:t>Deadlock prevention</a:t>
            </a:r>
          </a:p>
          <a:p>
            <a:pPr lvl="2"/>
            <a:r>
              <a:rPr lang="en-US" dirty="0"/>
              <a:t>Prevent one of the three necessary conditions for deadlock occurrence or prevent circular wait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626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CE4DC-0239-4476-948D-512E4871E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Deadlock Detection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B3C0F-2EEB-4A4E-BD06-C0DB672800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Least restrictive</a:t>
            </a:r>
          </a:p>
          <a:p>
            <a:r>
              <a:rPr lang="en-US" dirty="0"/>
              <a:t>Grant resource requests when possible, but periodically check for the presence of deadlock and take action to recover</a:t>
            </a:r>
          </a:p>
          <a:p>
            <a:r>
              <a:rPr lang="en-US" dirty="0"/>
              <a:t>Requires processor time for verification</a:t>
            </a:r>
          </a:p>
          <a:p>
            <a:r>
              <a:rPr lang="en-US" dirty="0"/>
              <a:t>Recovery:</a:t>
            </a:r>
          </a:p>
          <a:p>
            <a:pPr lvl="1"/>
            <a:r>
              <a:rPr lang="en-US" dirty="0"/>
              <a:t>Abort one or more deadlocked processes</a:t>
            </a:r>
          </a:p>
          <a:p>
            <a:pPr lvl="1"/>
            <a:r>
              <a:rPr lang="en-US" dirty="0"/>
              <a:t>Preempt resources until deadlock relieved</a:t>
            </a:r>
          </a:p>
          <a:p>
            <a:pPr lvl="1"/>
            <a:r>
              <a:rPr lang="en-US" dirty="0"/>
              <a:t>Take deadlocked processes back to a checkpoint and restart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013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CE4DC-0239-4476-948D-512E4871E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Deadlock Avoidance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B3C0F-2EEB-4A4E-BD06-C0DB672800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Less restrictive than prevention</a:t>
            </a:r>
          </a:p>
          <a:p>
            <a:pPr lvl="1"/>
            <a:r>
              <a:rPr lang="en-US" dirty="0"/>
              <a:t>Allows the 3 necessary conditions</a:t>
            </a:r>
          </a:p>
          <a:p>
            <a:pPr lvl="1"/>
            <a:r>
              <a:rPr lang="en-US" dirty="0"/>
              <a:t>Dynamically grants a resource request if this allocation will likely not lead to deadlock</a:t>
            </a:r>
          </a:p>
          <a:p>
            <a:pPr lvl="1"/>
            <a:r>
              <a:rPr lang="en-US" dirty="0"/>
              <a:t>Does not allow a process to begin if resource needs may lead to deadlock</a:t>
            </a:r>
          </a:p>
          <a:p>
            <a:pPr lvl="1"/>
            <a:r>
              <a:rPr lang="en-US" dirty="0"/>
              <a:t>Generally avoids need to rollback</a:t>
            </a:r>
          </a:p>
          <a:p>
            <a:pPr lvl="1"/>
            <a:r>
              <a:rPr lang="en-US" dirty="0"/>
              <a:t>How to know future requests?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535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7C947-2430-4329-83BA-C0BCEC7FC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Banker’s Algorithm for Avoidance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1C36C-F0D8-4305-B9CA-6AAF87782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Originated for banks to use to evaluate loans</a:t>
            </a:r>
          </a:p>
          <a:p>
            <a:r>
              <a:rPr lang="en-US" dirty="0"/>
              <a:t>Looks for resource allocation that will allow a “safe” path, in other words will </a:t>
            </a:r>
            <a:r>
              <a:rPr lang="en-US"/>
              <a:t>not cause deadlock</a:t>
            </a:r>
            <a:endParaRPr lang="en-US" dirty="0"/>
          </a:p>
          <a:p>
            <a:r>
              <a:rPr lang="en-US" dirty="0"/>
              <a:t>Want at least one “safe” path when a process can complete and release resources.</a:t>
            </a:r>
          </a:p>
          <a:p>
            <a:pPr marL="0" indent="0">
              <a:buNone/>
            </a:pPr>
            <a:endParaRPr lang="en-US" dirty="0">
              <a:hlinkClick r:id="rId2"/>
            </a:endParaRPr>
          </a:p>
          <a:p>
            <a:pPr marL="0" indent="0">
              <a:buNone/>
            </a:pPr>
            <a:endParaRPr lang="en-US" dirty="0">
              <a:hlinkClick r:id="rId2"/>
            </a:endParaRP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https://www.hackerearth.com/blog/developers/dijkstras-bankers-algorithm-detailed-explaination/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5103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CE4DC-0239-4476-948D-512E4871E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Deadlock Prevention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B3C0F-2EEB-4A4E-BD06-C0DB672800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US" dirty="0"/>
              <a:t>Conservative approach</a:t>
            </a:r>
          </a:p>
          <a:p>
            <a:pPr lvl="2"/>
            <a:r>
              <a:rPr lang="en-US" dirty="0"/>
              <a:t>Prevent one of the three necessary conditions for deadlock occurrence </a:t>
            </a:r>
          </a:p>
          <a:p>
            <a:pPr marL="667512" lvl="2" indent="0">
              <a:buNone/>
            </a:pPr>
            <a:r>
              <a:rPr lang="en-US" dirty="0"/>
              <a:t>	or </a:t>
            </a:r>
          </a:p>
          <a:p>
            <a:pPr lvl="2"/>
            <a:r>
              <a:rPr lang="en-US" dirty="0"/>
              <a:t>Prevent circular wait</a:t>
            </a:r>
          </a:p>
          <a:p>
            <a:pPr lvl="2"/>
            <a:endParaRPr lang="en-US" dirty="0"/>
          </a:p>
          <a:p>
            <a:pPr lvl="2"/>
            <a:r>
              <a:rPr lang="en-US" dirty="0"/>
              <a:t>Approaches such as control of mutual exclusion or hold and wait may be supported by the operating system</a:t>
            </a:r>
          </a:p>
          <a:p>
            <a:pPr lvl="2"/>
            <a:r>
              <a:rPr lang="en-US" dirty="0"/>
              <a:t>Operating system may force preemption</a:t>
            </a:r>
          </a:p>
          <a:p>
            <a:pPr lvl="2"/>
            <a:r>
              <a:rPr lang="en-US" dirty="0"/>
              <a:t>Circular wait can be prevented by predefined order for resource requests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7280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F9EAD-132E-479A-96B5-43D6C945A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Mutual Exclusion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15C09-F9C1-47AF-92C4-23DD964F2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Restrict access to critical resource by competing processes</a:t>
            </a:r>
          </a:p>
          <a:p>
            <a:r>
              <a:rPr lang="en-US" dirty="0"/>
              <a:t>One process only in critical section ( section of restricted code)</a:t>
            </a:r>
          </a:p>
          <a:p>
            <a:r>
              <a:rPr lang="en-US" dirty="0"/>
              <a:t>Halting process cannot hold critical section</a:t>
            </a:r>
          </a:p>
          <a:p>
            <a:r>
              <a:rPr lang="en-US" dirty="0"/>
              <a:t>Process can be in critical section for limited time</a:t>
            </a:r>
          </a:p>
          <a:p>
            <a:r>
              <a:rPr lang="en-US" dirty="0"/>
              <a:t>Cannot assume relative process speeds or numbers of processes</a:t>
            </a:r>
          </a:p>
        </p:txBody>
      </p:sp>
    </p:spTree>
    <p:extLst>
      <p:ext uri="{BB962C8B-B14F-4D97-AF65-F5344CB8AC3E}">
        <p14:creationId xmlns:p14="http://schemas.microsoft.com/office/powerpoint/2010/main" val="12403101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F9EAD-132E-479A-96B5-43D6C945A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Mutual Exclusion Hardware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15C09-F9C1-47AF-92C4-23DD964F2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Hardware implementation</a:t>
            </a:r>
          </a:p>
          <a:p>
            <a:pPr lvl="1"/>
            <a:r>
              <a:rPr lang="en-US" dirty="0"/>
              <a:t>Atomic operation – instructions executed as a group</a:t>
            </a:r>
          </a:p>
          <a:p>
            <a:pPr lvl="2"/>
            <a:r>
              <a:rPr lang="en-US" dirty="0"/>
              <a:t>Compare &amp; swap – if memory location is same as test value, update memory location</a:t>
            </a:r>
          </a:p>
          <a:p>
            <a:pPr lvl="2"/>
            <a:r>
              <a:rPr lang="en-US" dirty="0"/>
              <a:t>Requires busy-wait on processor</a:t>
            </a:r>
          </a:p>
          <a:p>
            <a:pPr lvl="2"/>
            <a:r>
              <a:rPr lang="en-US" dirty="0"/>
              <a:t>Disable interrupts on uniprocessor</a:t>
            </a:r>
          </a:p>
        </p:txBody>
      </p:sp>
    </p:spTree>
    <p:extLst>
      <p:ext uri="{BB962C8B-B14F-4D97-AF65-F5344CB8AC3E}">
        <p14:creationId xmlns:p14="http://schemas.microsoft.com/office/powerpoint/2010/main" val="37858480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F9EAD-132E-479A-96B5-43D6C945A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Mutual Exclusion Software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15C09-F9C1-47AF-92C4-23DD964F2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Software implementation</a:t>
            </a:r>
          </a:p>
          <a:p>
            <a:pPr lvl="1"/>
            <a:r>
              <a:rPr lang="en-US" dirty="0"/>
              <a:t>Semaphore</a:t>
            </a:r>
          </a:p>
          <a:p>
            <a:pPr lvl="2"/>
            <a:r>
              <a:rPr lang="en-US" dirty="0"/>
              <a:t>Binary or counting: integer used for signaling</a:t>
            </a:r>
          </a:p>
          <a:p>
            <a:pPr lvl="2"/>
            <a:r>
              <a:rPr lang="en-US" dirty="0"/>
              <a:t>Requires busy wait:  wait for access by signal that empty</a:t>
            </a:r>
          </a:p>
          <a:p>
            <a:pPr lvl="2"/>
            <a:r>
              <a:rPr lang="en-US" dirty="0"/>
              <a:t>3 actions: initialize, decrement, increment</a:t>
            </a:r>
          </a:p>
          <a:p>
            <a:pPr lvl="2"/>
            <a:r>
              <a:rPr lang="en-US" dirty="0"/>
              <a:t>Often scattered among program code making it more difficult to maintain</a:t>
            </a:r>
          </a:p>
        </p:txBody>
      </p:sp>
    </p:spTree>
    <p:extLst>
      <p:ext uri="{BB962C8B-B14F-4D97-AF65-F5344CB8AC3E}">
        <p14:creationId xmlns:p14="http://schemas.microsoft.com/office/powerpoint/2010/main" val="357055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3616D-F2F1-4201-A9E4-29C023129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OS Management of Processes and Threads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1A5CFF-877A-4A93-A1A3-0022FAF35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324" dirty="0"/>
              <a:t>Multiprogramming</a:t>
            </a:r>
          </a:p>
          <a:p>
            <a:pPr lvl="2"/>
            <a:r>
              <a:rPr lang="en-US" sz="2453" dirty="0"/>
              <a:t>Multiple processes in a uniprocessor</a:t>
            </a:r>
          </a:p>
          <a:p>
            <a:r>
              <a:rPr lang="en-US" sz="3324" dirty="0"/>
              <a:t>Multiprocessing</a:t>
            </a:r>
          </a:p>
          <a:p>
            <a:pPr lvl="2"/>
            <a:r>
              <a:rPr lang="en-US" sz="2453" dirty="0"/>
              <a:t>Multiple processes in a multiprocessor</a:t>
            </a:r>
          </a:p>
          <a:p>
            <a:r>
              <a:rPr lang="en-US" sz="3324" dirty="0"/>
              <a:t>Distributed Processing</a:t>
            </a:r>
          </a:p>
          <a:p>
            <a:pPr lvl="2"/>
            <a:r>
              <a:rPr lang="en-US" sz="2453" dirty="0"/>
              <a:t>Multiple processes executing on multiple, distributed computer systems</a:t>
            </a:r>
          </a:p>
        </p:txBody>
      </p:sp>
    </p:spTree>
    <p:extLst>
      <p:ext uri="{BB962C8B-B14F-4D97-AF65-F5344CB8AC3E}">
        <p14:creationId xmlns:p14="http://schemas.microsoft.com/office/powerpoint/2010/main" val="1007257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F9EAD-132E-479A-96B5-43D6C945A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Mutual Exclusion Software Implementation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15C09-F9C1-47AF-92C4-23DD964F2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Software implementation</a:t>
            </a:r>
          </a:p>
          <a:p>
            <a:pPr lvl="1"/>
            <a:r>
              <a:rPr lang="en-US" dirty="0"/>
              <a:t>Monitor</a:t>
            </a:r>
          </a:p>
          <a:p>
            <a:pPr lvl="2"/>
            <a:r>
              <a:rPr lang="en-US" dirty="0"/>
              <a:t>Data structure that encapsulates variables and procedures ( methods) to control access to critical section</a:t>
            </a:r>
          </a:p>
          <a:p>
            <a:pPr lvl="2"/>
            <a:r>
              <a:rPr lang="en-US" dirty="0"/>
              <a:t>Data only accessible by internal procedure</a:t>
            </a:r>
          </a:p>
          <a:p>
            <a:pPr lvl="2"/>
            <a:r>
              <a:rPr lang="en-US" dirty="0"/>
              <a:t>Process enters by calling procedure</a:t>
            </a:r>
          </a:p>
          <a:p>
            <a:pPr lvl="2"/>
            <a:r>
              <a:rPr lang="en-US" dirty="0"/>
              <a:t>One process in monitor only</a:t>
            </a:r>
          </a:p>
          <a:p>
            <a:pPr lvl="2"/>
            <a:r>
              <a:rPr lang="en-US" dirty="0"/>
              <a:t>Condition variables in monitor handle wait and signal</a:t>
            </a:r>
          </a:p>
        </p:txBody>
      </p:sp>
    </p:spTree>
    <p:extLst>
      <p:ext uri="{BB962C8B-B14F-4D97-AF65-F5344CB8AC3E}">
        <p14:creationId xmlns:p14="http://schemas.microsoft.com/office/powerpoint/2010/main" val="7461652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AF255-AA9C-4775-A7F9-89792C40C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Dining Philosophers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53126D-DA04-4FB4-8A31-E315D0B511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5 philosophers: either eat or think</a:t>
            </a:r>
          </a:p>
          <a:p>
            <a:r>
              <a:rPr lang="en-US" dirty="0"/>
              <a:t>5 forks</a:t>
            </a:r>
          </a:p>
          <a:p>
            <a:r>
              <a:rPr lang="en-US" dirty="0"/>
              <a:t>A philosopher must have 2 forks to eat</a:t>
            </a:r>
          </a:p>
          <a:p>
            <a:r>
              <a:rPr lang="en-US" dirty="0"/>
              <a:t>2 philosophers cannot use the same fork simultaneously</a:t>
            </a:r>
          </a:p>
          <a:p>
            <a:r>
              <a:rPr lang="en-US" dirty="0"/>
              <a:t>Goal: do not starve philosopher</a:t>
            </a:r>
          </a:p>
          <a:p>
            <a:r>
              <a:rPr lang="en-US" dirty="0"/>
              <a:t>Issues are deadlock unless access</a:t>
            </a:r>
          </a:p>
          <a:p>
            <a:pPr marL="393192" lvl="1" indent="0">
              <a:buNone/>
            </a:pPr>
            <a:r>
              <a:rPr lang="en-US" dirty="0"/>
              <a:t>to both forks is controlled</a:t>
            </a:r>
          </a:p>
          <a:p>
            <a:pPr marL="393192" lvl="1" indent="0">
              <a:buNone/>
            </a:pPr>
            <a:r>
              <a:rPr lang="en-US" dirty="0"/>
              <a:t>One method: use a monitor to control </a:t>
            </a:r>
          </a:p>
          <a:p>
            <a:pPr marL="393192" lvl="1" indent="0">
              <a:buNone/>
            </a:pPr>
            <a:r>
              <a:rPr lang="en-US" dirty="0"/>
              <a:t>access to forks so only one eats at a time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https://www.baeldung.com/java-dining-philoshophers</a:t>
            </a:r>
            <a:endParaRPr lang="en-US" dirty="0"/>
          </a:p>
        </p:txBody>
      </p:sp>
      <p:sp>
        <p:nvSpPr>
          <p:cNvPr id="4" name="Pentagon 3" descr="Consider a pentagon.  A philosopher sits to dine at each side.">
            <a:extLst>
              <a:ext uri="{FF2B5EF4-FFF2-40B4-BE49-F238E27FC236}">
                <a16:creationId xmlns:a16="http://schemas.microsoft.com/office/drawing/2014/main" id="{6ABC1032-E0DA-4649-90F1-6F1F2C62C58A}"/>
              </a:ext>
            </a:extLst>
          </p:cNvPr>
          <p:cNvSpPr/>
          <p:nvPr/>
        </p:nvSpPr>
        <p:spPr>
          <a:xfrm>
            <a:off x="5867400" y="3810000"/>
            <a:ext cx="2438400" cy="19050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3496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092F1-2452-4AF6-9DCD-D9E144BB5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Producer / Consumer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0E577-B5EB-4A48-A58A-16F16ACD11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Finite size buffer ( think circular queue )</a:t>
            </a:r>
          </a:p>
          <a:p>
            <a:r>
              <a:rPr lang="en-US" dirty="0"/>
              <a:t>One or more producers adding </a:t>
            </a:r>
          </a:p>
          <a:p>
            <a:r>
              <a:rPr lang="en-US" dirty="0"/>
              <a:t>One consumer removing</a:t>
            </a:r>
          </a:p>
          <a:p>
            <a:r>
              <a:rPr lang="en-US" dirty="0"/>
              <a:t>Only one producer or consumer can access buffer at a time</a:t>
            </a:r>
          </a:p>
          <a:p>
            <a:r>
              <a:rPr lang="en-US" dirty="0"/>
              <a:t>Cannot add if full</a:t>
            </a:r>
          </a:p>
          <a:p>
            <a:r>
              <a:rPr lang="en-US" dirty="0"/>
              <a:t>Cannot remove if empty</a:t>
            </a:r>
          </a:p>
        </p:txBody>
      </p:sp>
    </p:spTree>
    <p:extLst>
      <p:ext uri="{BB962C8B-B14F-4D97-AF65-F5344CB8AC3E}">
        <p14:creationId xmlns:p14="http://schemas.microsoft.com/office/powerpoint/2010/main" val="8051286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092F1-2452-4AF6-9DCD-D9E144BB5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Producer / Consumer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0E577-B5EB-4A48-A58A-16F16ACD11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Can implement using semaphore</a:t>
            </a:r>
          </a:p>
          <a:p>
            <a:r>
              <a:rPr lang="en-US" dirty="0">
                <a:hlinkClick r:id="rId2"/>
              </a:rPr>
              <a:t>https://www.geeksforgeeks.org/producer-consumer-problem-using-semaphores-set-1/</a:t>
            </a:r>
            <a:endParaRPr lang="en-US" dirty="0"/>
          </a:p>
          <a:p>
            <a:r>
              <a:rPr lang="en-US" dirty="0"/>
              <a:t>Can implement using monitor</a:t>
            </a:r>
          </a:p>
          <a:p>
            <a:r>
              <a:rPr lang="en-US" dirty="0">
                <a:hlinkClick r:id="rId3"/>
              </a:rPr>
              <a:t>http://denninginstitute.com/modules/ipc/purple/prodmon.html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8207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DFA5D-E9AC-420D-B0EE-87EBB3218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Concurrency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F9E8D-B345-4195-B4C8-57101B7ECF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Communication among processes to synchronize</a:t>
            </a:r>
          </a:p>
          <a:p>
            <a:pPr lvl="1"/>
            <a:r>
              <a:rPr lang="en-US" dirty="0"/>
              <a:t>Message passing</a:t>
            </a:r>
          </a:p>
          <a:p>
            <a:pPr lvl="1"/>
            <a:r>
              <a:rPr lang="en-US" dirty="0"/>
              <a:t>Mailbox</a:t>
            </a:r>
          </a:p>
          <a:p>
            <a:pPr lvl="1"/>
            <a:r>
              <a:rPr lang="en-US" dirty="0"/>
              <a:t>Flags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4793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C52F9-2098-44E0-AAE9-5D3DA5CA9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Message Passing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F9F324-75EB-49B0-8983-72C2A2C5B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Communication among processes to synchronize</a:t>
            </a:r>
          </a:p>
          <a:p>
            <a:pPr lvl="2"/>
            <a:r>
              <a:rPr lang="en-US" dirty="0"/>
              <a:t>Send (destination, message )</a:t>
            </a:r>
          </a:p>
          <a:p>
            <a:pPr lvl="2"/>
            <a:r>
              <a:rPr lang="en-US" dirty="0"/>
              <a:t>Receive (source, message)</a:t>
            </a:r>
          </a:p>
          <a:p>
            <a:endParaRPr lang="en-US" dirty="0"/>
          </a:p>
          <a:p>
            <a:r>
              <a:rPr lang="en-US" dirty="0"/>
              <a:t>Blocking: can be blocked for sender or receiver</a:t>
            </a:r>
          </a:p>
          <a:p>
            <a:r>
              <a:rPr lang="en-US" dirty="0"/>
              <a:t>Nonblocking: can be nonblocking for sender or receiver</a:t>
            </a:r>
          </a:p>
          <a:p>
            <a:r>
              <a:rPr lang="en-US" dirty="0"/>
              <a:t>Direct addressing: specific destination</a:t>
            </a:r>
          </a:p>
          <a:p>
            <a:r>
              <a:rPr lang="en-US" dirty="0"/>
              <a:t>Indirect addressing: shared data structure to hold messages</a:t>
            </a:r>
          </a:p>
        </p:txBody>
      </p:sp>
    </p:spTree>
    <p:extLst>
      <p:ext uri="{BB962C8B-B14F-4D97-AF65-F5344CB8AC3E}">
        <p14:creationId xmlns:p14="http://schemas.microsoft.com/office/powerpoint/2010/main" val="19414743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DFA5D-E9AC-420D-B0EE-87EBB3218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More Concurrency </a:t>
            </a:r>
            <a:r>
              <a:rPr lang="en-US"/>
              <a:t>via Communication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F9E8D-B345-4195-B4C8-57101B7ECF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Communication among processes to synchronize</a:t>
            </a:r>
          </a:p>
          <a:p>
            <a:pPr lvl="1"/>
            <a:r>
              <a:rPr lang="en-US" dirty="0"/>
              <a:t>Mailbox – indirect communication</a:t>
            </a:r>
          </a:p>
          <a:p>
            <a:pPr lvl="2"/>
            <a:r>
              <a:rPr lang="en-US" dirty="0"/>
              <a:t>can be 1 to 1</a:t>
            </a:r>
          </a:p>
          <a:p>
            <a:pPr lvl="2"/>
            <a:r>
              <a:rPr lang="en-US" dirty="0"/>
              <a:t>can be many to 1</a:t>
            </a:r>
          </a:p>
          <a:p>
            <a:pPr lvl="2"/>
            <a:r>
              <a:rPr lang="en-US" dirty="0"/>
              <a:t>can be 1 to many</a:t>
            </a:r>
          </a:p>
          <a:p>
            <a:pPr lvl="2"/>
            <a:r>
              <a:rPr lang="en-US" dirty="0"/>
              <a:t>can be many to many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2894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DFA5D-E9AC-420D-B0EE-87EBB3218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F9E8D-B345-4195-B4C8-57101B7ECF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/>
          </a:p>
          <a:p>
            <a:pPr lvl="1"/>
            <a:r>
              <a:rPr lang="en-US" dirty="0"/>
              <a:t>Variables that represent states</a:t>
            </a:r>
          </a:p>
          <a:p>
            <a:pPr lvl="1"/>
            <a:r>
              <a:rPr lang="en-US" dirty="0"/>
              <a:t>Used to determine next steps</a:t>
            </a:r>
          </a:p>
        </p:txBody>
      </p:sp>
    </p:spTree>
    <p:extLst>
      <p:ext uri="{BB962C8B-B14F-4D97-AF65-F5344CB8AC3E}">
        <p14:creationId xmlns:p14="http://schemas.microsoft.com/office/powerpoint/2010/main" val="17684492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40722-6443-4601-B3FF-E60B01917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Reader/Writer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541AA-D6B9-41E7-AB20-AE6876B123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Readers only read data</a:t>
            </a:r>
          </a:p>
          <a:p>
            <a:pPr lvl="1"/>
            <a:r>
              <a:rPr lang="en-US" dirty="0"/>
              <a:t>One or more readers can read at one time</a:t>
            </a:r>
          </a:p>
          <a:p>
            <a:r>
              <a:rPr lang="en-US" dirty="0"/>
              <a:t>Writers only write data</a:t>
            </a:r>
          </a:p>
          <a:p>
            <a:pPr lvl="1"/>
            <a:r>
              <a:rPr lang="en-US" dirty="0"/>
              <a:t>One writer can write at a time; readers cannot read while writer is writing</a:t>
            </a:r>
          </a:p>
          <a:p>
            <a:pPr lvl="1"/>
            <a:endParaRPr lang="en-US" dirty="0"/>
          </a:p>
          <a:p>
            <a:r>
              <a:rPr lang="en-US" dirty="0"/>
              <a:t>If readers allowed to come in while writers waiting, writer process will face starvation.  How to fix?</a:t>
            </a:r>
          </a:p>
          <a:p>
            <a:pPr lvl="1"/>
            <a:r>
              <a:rPr lang="en-US" dirty="0"/>
              <a:t>Don’t allow reader to read if a writer is waiting</a:t>
            </a:r>
          </a:p>
          <a:p>
            <a:pPr marL="393192" lvl="1" indent="0">
              <a:buNone/>
            </a:pPr>
            <a:r>
              <a:rPr lang="en-US" dirty="0">
                <a:hlinkClick r:id="rId2"/>
              </a:rPr>
              <a:t>https://www.tutorialspoint.com/readers-writers-problem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8611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12997-C2F2-482E-93C5-990D87F4F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Try this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789B0-76C8-4CD2-833E-FA452C85BF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https://deadlockempire.github.io/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584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FAF79-73B4-430F-9FBB-3746E0232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Managing Multiple Processes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EE5AE-9649-4E6D-85C4-61CA8AE4AF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Contention for resources</a:t>
            </a:r>
          </a:p>
          <a:p>
            <a:pPr lvl="1"/>
            <a:r>
              <a:rPr lang="en-US" dirty="0"/>
              <a:t>Reusable</a:t>
            </a:r>
          </a:p>
          <a:p>
            <a:pPr lvl="2"/>
            <a:r>
              <a:rPr lang="en-US" dirty="0"/>
              <a:t>Memory</a:t>
            </a:r>
          </a:p>
          <a:p>
            <a:pPr lvl="2"/>
            <a:r>
              <a:rPr lang="en-US" dirty="0"/>
              <a:t>Files</a:t>
            </a:r>
          </a:p>
          <a:p>
            <a:pPr lvl="2"/>
            <a:r>
              <a:rPr lang="en-US" dirty="0"/>
              <a:t>I/O devices</a:t>
            </a:r>
          </a:p>
          <a:p>
            <a:pPr lvl="2"/>
            <a:r>
              <a:rPr lang="en-US" dirty="0"/>
              <a:t>Processor</a:t>
            </a:r>
          </a:p>
          <a:p>
            <a:pPr lvl="1"/>
            <a:r>
              <a:rPr lang="en-US" dirty="0"/>
              <a:t>Consumable ( Created &amp; Destroyed )</a:t>
            </a:r>
          </a:p>
          <a:p>
            <a:pPr lvl="2"/>
            <a:r>
              <a:rPr lang="en-US" dirty="0"/>
              <a:t>Interrupts</a:t>
            </a:r>
          </a:p>
          <a:p>
            <a:pPr lvl="2"/>
            <a:r>
              <a:rPr lang="en-US" dirty="0"/>
              <a:t>Messages</a:t>
            </a:r>
          </a:p>
          <a:p>
            <a:pPr marL="667512" lvl="2" indent="0">
              <a:buNone/>
            </a:pPr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541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2DCDA-8AE4-48D6-9006-2D6696D49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Uniprocessing</a:t>
            </a:r>
            <a:r>
              <a:rPr lang="en-US" dirty="0"/>
              <a:t> Concurrency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95B01-1670-4719-9984-577E8FD43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process running at a time</a:t>
            </a:r>
          </a:p>
          <a:p>
            <a:pPr lvl="1"/>
            <a:r>
              <a:rPr lang="en-US" dirty="0"/>
              <a:t>Processes are interleaved – take turns at running</a:t>
            </a:r>
          </a:p>
          <a:p>
            <a:pPr lvl="1"/>
            <a:r>
              <a:rPr lang="en-US" dirty="0"/>
              <a:t>Processes must share resources  as allocated by OS</a:t>
            </a:r>
          </a:p>
          <a:p>
            <a:pPr lvl="1"/>
            <a:r>
              <a:rPr lang="en-US" dirty="0"/>
              <a:t>Cannot predict relative speed of execution of a process</a:t>
            </a:r>
          </a:p>
          <a:p>
            <a:pPr lvl="2"/>
            <a:r>
              <a:rPr lang="en-US" dirty="0"/>
              <a:t>Scheduling policy</a:t>
            </a:r>
          </a:p>
          <a:p>
            <a:pPr lvl="2"/>
            <a:r>
              <a:rPr lang="en-US" dirty="0"/>
              <a:t>Interrupt handling</a:t>
            </a:r>
          </a:p>
          <a:p>
            <a:pPr lvl="2"/>
            <a:r>
              <a:rPr lang="en-US" dirty="0"/>
              <a:t>Competing waiting processes </a:t>
            </a:r>
          </a:p>
        </p:txBody>
      </p:sp>
    </p:spTree>
    <p:extLst>
      <p:ext uri="{BB962C8B-B14F-4D97-AF65-F5344CB8AC3E}">
        <p14:creationId xmlns:p14="http://schemas.microsoft.com/office/powerpoint/2010/main" val="1676319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A0B73-6B6B-4BB5-BB5E-9A0B12F1E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OS Manages Concurrent Processes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AA51F-0612-4A97-A3CD-43180D066F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Tracks processes</a:t>
            </a:r>
          </a:p>
          <a:p>
            <a:r>
              <a:rPr lang="en-US" dirty="0"/>
              <a:t>Allocates shared resources</a:t>
            </a:r>
          </a:p>
          <a:p>
            <a:r>
              <a:rPr lang="en-US" dirty="0"/>
              <a:t>Protects data and processes from other processes</a:t>
            </a:r>
          </a:p>
          <a:p>
            <a:r>
              <a:rPr lang="en-US" dirty="0"/>
              <a:t>Process speeds are independent relative to other processes</a:t>
            </a:r>
          </a:p>
          <a:p>
            <a:r>
              <a:rPr lang="en-US" dirty="0"/>
              <a:t>Processes may have awareness of other processes</a:t>
            </a:r>
          </a:p>
          <a:p>
            <a:pPr lvl="1"/>
            <a:r>
              <a:rPr lang="en-US" dirty="0"/>
              <a:t>Unaware</a:t>
            </a:r>
          </a:p>
          <a:p>
            <a:pPr lvl="1"/>
            <a:r>
              <a:rPr lang="en-US" dirty="0"/>
              <a:t>Indirectly aware</a:t>
            </a:r>
          </a:p>
          <a:p>
            <a:pPr lvl="1"/>
            <a:r>
              <a:rPr lang="en-US" dirty="0"/>
              <a:t>Directly aware</a:t>
            </a:r>
          </a:p>
        </p:txBody>
      </p:sp>
    </p:spTree>
    <p:extLst>
      <p:ext uri="{BB962C8B-B14F-4D97-AF65-F5344CB8AC3E}">
        <p14:creationId xmlns:p14="http://schemas.microsoft.com/office/powerpoint/2010/main" val="1647285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59C61-B26C-4920-8EC7-8993C4299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Concerns of Concurrent Processes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6D684B-9BBA-48AF-9ED1-ABD75FA74B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Race condition</a:t>
            </a:r>
          </a:p>
          <a:p>
            <a:r>
              <a:rPr lang="en-US" dirty="0"/>
              <a:t>Deadlock</a:t>
            </a:r>
          </a:p>
          <a:p>
            <a:r>
              <a:rPr lang="en-US" dirty="0"/>
              <a:t>Mutual exclusion</a:t>
            </a:r>
          </a:p>
          <a:p>
            <a:r>
              <a:rPr lang="en-US" dirty="0" err="1"/>
              <a:t>Livelock</a:t>
            </a:r>
            <a:endParaRPr lang="en-US" dirty="0"/>
          </a:p>
          <a:p>
            <a:r>
              <a:rPr lang="en-US" dirty="0"/>
              <a:t>Starvation</a:t>
            </a:r>
          </a:p>
        </p:txBody>
      </p:sp>
    </p:spTree>
    <p:extLst>
      <p:ext uri="{BB962C8B-B14F-4D97-AF65-F5344CB8AC3E}">
        <p14:creationId xmlns:p14="http://schemas.microsoft.com/office/powerpoint/2010/main" val="2116090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96CDA-FB43-46C0-B0B4-C0BCAF188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Race Condition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6D81BB-889E-4712-BA87-8811813EA6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 processes or threads reading and writing same data</a:t>
            </a:r>
          </a:p>
          <a:p>
            <a:r>
              <a:rPr lang="en-US" dirty="0"/>
              <a:t>Last update is the one that stays</a:t>
            </a:r>
          </a:p>
          <a:p>
            <a:r>
              <a:rPr lang="en-US" dirty="0"/>
              <a:t>Example 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C83BB81-236E-4659-8D4B-32A77E4FCE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589068"/>
              </p:ext>
            </p:extLst>
          </p:nvPr>
        </p:nvGraphicFramePr>
        <p:xfrm>
          <a:off x="1371600" y="3810000"/>
          <a:ext cx="6096000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86617907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12293370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432691688"/>
                    </a:ext>
                  </a:extLst>
                </a:gridCol>
              </a:tblGrid>
              <a:tr h="447040">
                <a:tc>
                  <a:txBody>
                    <a:bodyPr/>
                    <a:lstStyle/>
                    <a:p>
                      <a:r>
                        <a:rPr lang="en-US" dirty="0"/>
                        <a:t>Process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Data value of 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Process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264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Read X =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37267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Write X =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006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Read X =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9125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Write X = 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9175678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r>
                        <a:rPr lang="en-US" dirty="0"/>
                        <a:t>Read X =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Read X = 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631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Write X = X *2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Write X = X + 5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4427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5581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D3F98-5A81-4AD9-B7B7-C1B6A72C9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Deadlock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61B92A-FEE5-4780-8E76-0DF024CE27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Permanent blocking of processes competing for resources</a:t>
            </a:r>
          </a:p>
          <a:p>
            <a:pPr lvl="1"/>
            <a:r>
              <a:rPr lang="en-US" dirty="0"/>
              <a:t>Each process needs a resource that another process has</a:t>
            </a:r>
          </a:p>
          <a:p>
            <a:pPr lvl="1"/>
            <a:r>
              <a:rPr lang="en-US" dirty="0"/>
              <a:t>No process can complete</a:t>
            </a:r>
          </a:p>
          <a:p>
            <a:r>
              <a:rPr lang="en-US" dirty="0"/>
              <a:t>Need a way to allow resources to become available</a:t>
            </a:r>
          </a:p>
        </p:txBody>
      </p:sp>
    </p:spTree>
    <p:extLst>
      <p:ext uri="{BB962C8B-B14F-4D97-AF65-F5344CB8AC3E}">
        <p14:creationId xmlns:p14="http://schemas.microsoft.com/office/powerpoint/2010/main" val="3330398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8EF12-290D-40D8-A674-E0C52D3E5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Deadlock Example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2A265F2-80D6-4080-B0E1-498F57679D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8985699"/>
              </p:ext>
            </p:extLst>
          </p:nvPr>
        </p:nvGraphicFramePr>
        <p:xfrm>
          <a:off x="457200" y="1935163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2774188927"/>
                    </a:ext>
                  </a:extLst>
                </a:gridCol>
                <a:gridCol w="2606040">
                  <a:extLst>
                    <a:ext uri="{9D8B030D-6E8A-4147-A177-3AD203B41FA5}">
                      <a16:colId xmlns:a16="http://schemas.microsoft.com/office/drawing/2014/main" val="273074246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511131378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15566694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36627779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Task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169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Request 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Request R2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343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Obtain 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Obtain R2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826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Request 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Request R1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02228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Deadlock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5288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5459263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1207</Words>
  <Application>Microsoft Office PowerPoint</Application>
  <PresentationFormat>On-screen Show (4:3)</PresentationFormat>
  <Paragraphs>252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Constantia</vt:lpstr>
      <vt:lpstr>Wingdings 2</vt:lpstr>
      <vt:lpstr>Custom Design</vt:lpstr>
      <vt:lpstr>Flow</vt:lpstr>
      <vt:lpstr>Module 3</vt:lpstr>
      <vt:lpstr>OS Management of Processes and Threads</vt:lpstr>
      <vt:lpstr>Managing Multiple Processes</vt:lpstr>
      <vt:lpstr>Uniprocessing Concurrency</vt:lpstr>
      <vt:lpstr>OS Manages Concurrent Processes</vt:lpstr>
      <vt:lpstr>Concerns of Concurrent Processes</vt:lpstr>
      <vt:lpstr>Race Condition</vt:lpstr>
      <vt:lpstr>Deadlock</vt:lpstr>
      <vt:lpstr>Deadlock Example</vt:lpstr>
      <vt:lpstr>Deadlock Avoidance Example</vt:lpstr>
      <vt:lpstr>Conditions for Deadlock</vt:lpstr>
      <vt:lpstr>Approaches to Deadlock</vt:lpstr>
      <vt:lpstr>Deadlock Detection</vt:lpstr>
      <vt:lpstr>Deadlock Avoidance</vt:lpstr>
      <vt:lpstr>Banker’s Algorithm for Avoidance</vt:lpstr>
      <vt:lpstr>Deadlock Prevention</vt:lpstr>
      <vt:lpstr>Mutual Exclusion</vt:lpstr>
      <vt:lpstr>Mutual Exclusion Hardware Implementation</vt:lpstr>
      <vt:lpstr>Mutual Exclusion Software Implementation</vt:lpstr>
      <vt:lpstr>Mutual Exclusion Software Implementation 2</vt:lpstr>
      <vt:lpstr>Dining Philosophers Problem</vt:lpstr>
      <vt:lpstr>Producer / Consumer Problem</vt:lpstr>
      <vt:lpstr>Producer / Consumer Implementation</vt:lpstr>
      <vt:lpstr>More Concurrency </vt:lpstr>
      <vt:lpstr>Message Passing</vt:lpstr>
      <vt:lpstr>More Concurrency via Communication </vt:lpstr>
      <vt:lpstr>Flags</vt:lpstr>
      <vt:lpstr>Reader/Writer Problem</vt:lpstr>
      <vt:lpstr>Try this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2017-02-23T04:34:30Z</dcterms:created>
  <dcterms:modified xsi:type="dcterms:W3CDTF">2020-05-10T23:47:13Z</dcterms:modified>
</cp:coreProperties>
</file>